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5"/>
  </p:notesMasterIdLst>
  <p:sldIdLst>
    <p:sldId id="257" r:id="rId3"/>
    <p:sldId id="258" r:id="rId4"/>
    <p:sldId id="259" r:id="rId5"/>
    <p:sldId id="260" r:id="rId6"/>
    <p:sldId id="261" r:id="rId7"/>
    <p:sldId id="262" r:id="rId8"/>
    <p:sldId id="263" r:id="rId9"/>
    <p:sldId id="264" r:id="rId10"/>
    <p:sldId id="265" r:id="rId11"/>
    <p:sldId id="266" r:id="rId12"/>
    <p:sldId id="267" r:id="rId13"/>
    <p:sldId id="269" r:id="rId14"/>
  </p:sldIdLst>
  <p:sldSz cx="9144000" cy="5143500" type="screen16x9"/>
  <p:notesSz cx="6858000" cy="9144000"/>
  <p:embeddedFontLst>
    <p:embeddedFont>
      <p:font typeface="Google Sans"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06C11D-F15B-4B52-88C5-9F8788561AFA}" v="15" dt="2025-12-27T05:07:49.4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ad07014906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3ad07014906_2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ad07014906_2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3ad07014906_2_1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ad07014906_2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g3ad07014906_2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ad07014906_2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g3ad07014906_2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ad0701490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g3ad07014906_2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ad07014906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3ad07014906_2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ad07014906_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3ad07014906_2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3ad07014906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3ad07014906_2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ad07014906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g3ad07014906_2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ad07014906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3ad07014906_2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ad07014906_2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3ad07014906_2_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ad0701490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3ad07014906_2_1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6"/>
          <p:cNvSpPr txBox="1"/>
          <p:nvPr/>
        </p:nvSpPr>
        <p:spPr>
          <a:xfrm>
            <a:off x="162600" y="3195125"/>
            <a:ext cx="8760000" cy="170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Team Details</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name: </a:t>
            </a:r>
            <a:r>
              <a:rPr lang="en-GB" sz="1800" i="0" u="none" strike="noStrike" cap="none" dirty="0">
                <a:solidFill>
                  <a:srgbClr val="434343"/>
                </a:solidFill>
                <a:latin typeface="Google Sans"/>
                <a:ea typeface="Google Sans"/>
                <a:cs typeface="Google Sans"/>
                <a:sym typeface="Google Sans"/>
              </a:rPr>
              <a:t>PANDA GANG</a:t>
            </a:r>
            <a:endParaRPr sz="1800"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leader name: </a:t>
            </a:r>
            <a:r>
              <a:rPr lang="en-GB" sz="1800" i="0" u="none" strike="noStrike" cap="none" dirty="0">
                <a:solidFill>
                  <a:srgbClr val="434343"/>
                </a:solidFill>
                <a:latin typeface="Google Sans"/>
                <a:ea typeface="Google Sans"/>
                <a:cs typeface="Google Sans"/>
                <a:sym typeface="Google Sans"/>
              </a:rPr>
              <a:t>ROHAN DAS</a:t>
            </a:r>
            <a:endParaRPr sz="1800" i="0" u="none" strike="noStrike" cap="none" dirty="0">
              <a:solidFill>
                <a:srgbClr val="434343"/>
              </a:solidFill>
              <a:latin typeface="Google Sans"/>
              <a:ea typeface="Google Sans"/>
              <a:cs typeface="Google Sans"/>
              <a:sym typeface="Google Sans"/>
            </a:endParaRPr>
          </a:p>
          <a:p>
            <a:pPr marL="914400" lvl="1" indent="-342900">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Problem Statement: </a:t>
            </a:r>
            <a:r>
              <a:rPr lang="en-US" sz="1800" dirty="0"/>
              <a:t>Civic Grievance Tracking Dashboard for Hyderabad Citizens and Students </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000000"/>
              </a:solidFill>
              <a:latin typeface="Arial"/>
              <a:ea typeface="Arial"/>
              <a:cs typeface="Arial"/>
              <a:sym typeface="Arial"/>
            </a:endParaRPr>
          </a:p>
        </p:txBody>
      </p:sp>
      <p:pic>
        <p:nvPicPr>
          <p:cNvPr id="107" name="Google Shape;107;p26" title="Techsprint banner.png"/>
          <p:cNvPicPr preferRelativeResize="0"/>
          <p:nvPr/>
        </p:nvPicPr>
        <p:blipFill>
          <a:blip r:embed="rId3">
            <a:alphaModFix/>
          </a:blip>
          <a:stretch>
            <a:fillRect/>
          </a:stretch>
        </p:blipFill>
        <p:spPr>
          <a:xfrm>
            <a:off x="0" y="0"/>
            <a:ext cx="9085198" cy="30283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5"/>
          <p:cNvSpPr txBox="1"/>
          <p:nvPr/>
        </p:nvSpPr>
        <p:spPr>
          <a:xfrm>
            <a:off x="0" y="442126"/>
            <a:ext cx="8894100" cy="69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Future Development </a:t>
            </a:r>
          </a:p>
          <a:p>
            <a:pPr marL="0" marR="0" lvl="0" indent="0" algn="l" rtl="0">
              <a:lnSpc>
                <a:spcPct val="100000"/>
              </a:lnSpc>
              <a:spcBef>
                <a:spcPts val="0"/>
              </a:spcBef>
              <a:spcAft>
                <a:spcPts val="0"/>
              </a:spcAft>
              <a:buClr>
                <a:srgbClr val="000000"/>
              </a:buClr>
              <a:buSzPts val="1800"/>
              <a:buFont typeface="Arial"/>
              <a:buNone/>
            </a:pPr>
            <a:r>
              <a:rPr lang="en-US" sz="1600" b="1" dirty="0">
                <a:latin typeface="Times New Roman" panose="02020603050405020304" pitchFamily="18" charset="0"/>
                <a:cs typeface="Times New Roman" panose="02020603050405020304" pitchFamily="18" charset="0"/>
              </a:rPr>
              <a:t>Technology Stack:</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MVP is built using Firebase for authentication and real-time database management, Google Cloud for storage and analytics, and Google Maps API for location tagging and visualization.</a:t>
            </a:r>
          </a:p>
          <a:p>
            <a:r>
              <a:rPr lang="en-US" sz="1600" b="1" dirty="0">
                <a:latin typeface="Times New Roman" panose="02020603050405020304" pitchFamily="18" charset="0"/>
                <a:cs typeface="Times New Roman" panose="02020603050405020304" pitchFamily="18" charset="0"/>
              </a:rPr>
              <a:t>User Roles: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Three main user roles are defined  Citizen/Student, Department Officer, and Administrator each with specific access levels and dashboards.</a:t>
            </a:r>
          </a:p>
          <a:p>
            <a:r>
              <a:rPr lang="en-US" sz="1600" b="1" dirty="0">
                <a:latin typeface="Times New Roman" panose="02020603050405020304" pitchFamily="18" charset="0"/>
                <a:cs typeface="Times New Roman" panose="02020603050405020304" pitchFamily="18" charset="0"/>
              </a:rPr>
              <a:t>Data Flow:</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Complaints submitted by users are stored in the database, automatically categorized, and routed to the relevant department. Updates from departments are reflected in real time on the user’s dashboard.</a:t>
            </a:r>
          </a:p>
          <a:p>
            <a:r>
              <a:rPr lang="en-US" sz="1600" b="1" dirty="0">
                <a:latin typeface="Times New Roman" panose="02020603050405020304" pitchFamily="18" charset="0"/>
                <a:cs typeface="Times New Roman" panose="02020603050405020304" pitchFamily="18" charset="0"/>
              </a:rPr>
              <a:t>Security Measures: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Role-based access control, encrypted data transmission, and secure cloud storage ensure data privacy and integrity.</a:t>
            </a:r>
          </a:p>
          <a:p>
            <a:r>
              <a:rPr lang="en-US" sz="1600" b="1" dirty="0">
                <a:latin typeface="Times New Roman" panose="02020603050405020304" pitchFamily="18" charset="0"/>
                <a:cs typeface="Times New Roman" panose="02020603050405020304" pitchFamily="18" charset="0"/>
              </a:rPr>
              <a:t>Scalability:</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architecture supports easy scaling to other cities or regions by modifying configuration parameters without major structural changes.</a:t>
            </a:r>
          </a:p>
          <a:p>
            <a:r>
              <a:rPr lang="en-US" sz="1600" b="1" dirty="0">
                <a:latin typeface="Times New Roman" panose="02020603050405020304" pitchFamily="18" charset="0"/>
                <a:cs typeface="Times New Roman" panose="02020603050405020304" pitchFamily="18" charset="0"/>
              </a:rPr>
              <a:t>Performance Monitoring:</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Built-in analytics track complaint resolution times, and user engagement to continuously improve service delivery.</a:t>
            </a:r>
          </a:p>
          <a:p>
            <a:endParaRPr lang="en-US" sz="16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61" name="Google Shape;161;p35"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6"/>
          <p:cNvSpPr txBox="1"/>
          <p:nvPr/>
        </p:nvSpPr>
        <p:spPr>
          <a:xfrm>
            <a:off x="146600" y="843000"/>
            <a:ext cx="8833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Provide links to your:</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GitHub Public Repository</a:t>
            </a:r>
            <a:endParaRPr sz="1800" b="1" i="0" u="none" strike="noStrike" cap="none" dirty="0">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Demo Video Link (3 Minutes)</a:t>
            </a:r>
            <a:endParaRPr sz="1800" b="1" i="0" u="none" strike="noStrike" cap="none" dirty="0">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dirty="0">
                <a:solidFill>
                  <a:srgbClr val="434343"/>
                </a:solidFill>
                <a:latin typeface="Google Sans"/>
                <a:ea typeface="Google Sans"/>
                <a:cs typeface="Google Sans"/>
                <a:sym typeface="Google Sans"/>
              </a:rPr>
              <a:t>MVP Link</a:t>
            </a:r>
            <a:endParaRPr sz="1800" b="1" i="0" u="none" strike="noStrike" cap="none" dirty="0">
              <a:solidFill>
                <a:srgbClr val="434343"/>
              </a:solidFill>
              <a:latin typeface="Google Sans"/>
              <a:ea typeface="Google Sans"/>
              <a:cs typeface="Google Sans"/>
              <a:sym typeface="Google Sans"/>
            </a:endParaRPr>
          </a:p>
        </p:txBody>
      </p:sp>
      <p:pic>
        <p:nvPicPr>
          <p:cNvPr id="167" name="Google Shape;167;p36"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178" name="Google Shape;178;p3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pic>
        <p:nvPicPr>
          <p:cNvPr id="179" name="Google Shape;179;p38" title="tq slide techsprint.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0" name="Google Shape;180;p38"/>
          <p:cNvSpPr txBox="1"/>
          <p:nvPr/>
        </p:nvSpPr>
        <p:spPr>
          <a:xfrm>
            <a:off x="343275" y="3962950"/>
            <a:ext cx="3712800" cy="93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4900" b="1">
                <a:solidFill>
                  <a:schemeClr val="dk1"/>
                </a:solidFill>
                <a:latin typeface="Google Sans"/>
                <a:ea typeface="Google Sans"/>
                <a:cs typeface="Google Sans"/>
                <a:sym typeface="Google Sans"/>
              </a:rPr>
              <a:t>Thank you!</a:t>
            </a:r>
            <a:endParaRPr sz="45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p:nvPr/>
        </p:nvSpPr>
        <p:spPr>
          <a:xfrm>
            <a:off x="100500" y="675902"/>
            <a:ext cx="8943000" cy="4546184"/>
          </a:xfrm>
          <a:prstGeom prst="rect">
            <a:avLst/>
          </a:prstGeom>
          <a:noFill/>
          <a:ln>
            <a:noFill/>
          </a:ln>
        </p:spPr>
        <p:txBody>
          <a:bodyPr spcFirstLastPara="1" wrap="square" lIns="91425" tIns="91425" rIns="91425" bIns="91425" anchor="t" anchorCtr="0">
            <a:noAutofit/>
          </a:bodyPr>
          <a:lstStyle/>
          <a:p>
            <a:pPr lvl="0">
              <a:buSzPts val="1800"/>
            </a:pPr>
            <a:r>
              <a:rPr lang="en-US" sz="1800" b="1" dirty="0">
                <a:latin typeface="Times New Roman" panose="02020603050405020304" pitchFamily="18" charset="0"/>
                <a:cs typeface="Times New Roman" panose="02020603050405020304" pitchFamily="18" charset="0"/>
              </a:rPr>
              <a:t>Problem Statement:</a:t>
            </a:r>
            <a:br>
              <a:rPr lang="en-US" sz="18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Citizens and students in Hyderabad often face challenges in reporting and tracking civic issues such as potholes, waste management, water leakage, and streetlight failures. Existing grievance systems are fragmented, lack transparency, and provide limited feedback on issue resolution. This leads to frustration, inefficiency, and reduced civic participation among the public.</a:t>
            </a:r>
          </a:p>
          <a:p>
            <a:pPr lvl="0">
              <a:buSzPts val="1800"/>
            </a:pPr>
            <a:endParaRPr lang="en-US" sz="1600" b="1" i="0" u="none" strike="noStrike" cap="none" dirty="0">
              <a:solidFill>
                <a:srgbClr val="434343"/>
              </a:solidFill>
              <a:latin typeface="Times New Roman" panose="02020603050405020304" pitchFamily="18" charset="0"/>
              <a:ea typeface="Google Sans"/>
              <a:cs typeface="Times New Roman" panose="02020603050405020304" pitchFamily="18" charset="0"/>
              <a:sym typeface="Google Sans"/>
            </a:endParaRPr>
          </a:p>
          <a:p>
            <a:r>
              <a:rPr lang="en-US" sz="1800" b="1" dirty="0">
                <a:latin typeface="Times New Roman" panose="02020603050405020304" pitchFamily="18" charset="0"/>
                <a:cs typeface="Times New Roman" panose="02020603050405020304" pitchFamily="18" charset="0"/>
              </a:rPr>
              <a:t>Proposed Solution:</a:t>
            </a:r>
            <a:br>
              <a:rPr lang="en-US" sz="18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a:t>
            </a:r>
            <a:r>
              <a:rPr lang="en-US" sz="1600" b="1" dirty="0">
                <a:latin typeface="Times New Roman" panose="02020603050405020304" pitchFamily="18" charset="0"/>
                <a:cs typeface="Times New Roman" panose="02020603050405020304" pitchFamily="18" charset="0"/>
              </a:rPr>
              <a:t>Civic Grievance Tracking Dashboard</a:t>
            </a:r>
            <a:r>
              <a:rPr lang="en-US" sz="1600" dirty="0">
                <a:latin typeface="Times New Roman" panose="02020603050405020304" pitchFamily="18" charset="0"/>
                <a:cs typeface="Times New Roman" panose="02020603050405020304" pitchFamily="18" charset="0"/>
              </a:rPr>
              <a:t> is an AI-powered, data-driven platform designed to streamline the reporting, monitoring, and resolution of civic issues across Hyderabad. It empowers citizens and students to:</a:t>
            </a:r>
          </a:p>
          <a:p>
            <a:r>
              <a:rPr lang="en-US" sz="1600" dirty="0">
                <a:latin typeface="Times New Roman" panose="02020603050405020304" pitchFamily="18" charset="0"/>
                <a:cs typeface="Times New Roman" panose="02020603050405020304" pitchFamily="18" charset="0"/>
              </a:rPr>
              <a:t>Report issues seamlessly through an intuitive web and mobile interface.</a:t>
            </a:r>
          </a:p>
          <a:p>
            <a:r>
              <a:rPr lang="en-US" sz="1600" dirty="0">
                <a:latin typeface="Times New Roman" panose="02020603050405020304" pitchFamily="18" charset="0"/>
                <a:cs typeface="Times New Roman" panose="02020603050405020304" pitchFamily="18" charset="0"/>
              </a:rPr>
              <a:t>Track real-time progress of complaints using visual dashboards and status updates.</a:t>
            </a:r>
          </a:p>
          <a:p>
            <a:r>
              <a:rPr lang="en-US" sz="1600" dirty="0">
                <a:latin typeface="Times New Roman" panose="02020603050405020304" pitchFamily="18" charset="0"/>
                <a:cs typeface="Times New Roman" panose="02020603050405020304" pitchFamily="18" charset="0"/>
              </a:rPr>
              <a:t>Enhance accountability by integrating with municipal departments and leveraging Google technologies for location tagging.</a:t>
            </a:r>
          </a:p>
          <a:p>
            <a:r>
              <a:rPr lang="en-US" sz="1600" dirty="0">
                <a:latin typeface="Times New Roman" panose="02020603050405020304" pitchFamily="18" charset="0"/>
                <a:cs typeface="Times New Roman" panose="02020603050405020304" pitchFamily="18" charset="0"/>
              </a:rPr>
              <a:t>By centralizing communication between citizens and civic authorities, the dashboard fasters transparency, encourages community engagement, and contributes to a smarter, more responsive urban ecosystem.</a:t>
            </a:r>
          </a:p>
          <a:p>
            <a:pPr lvl="0">
              <a:buSzPts val="1800"/>
            </a:pPr>
            <a:endParaRPr lang="en-US" sz="1800" b="1" i="0" u="none" strike="noStrike" cap="none" dirty="0">
              <a:solidFill>
                <a:srgbClr val="434343"/>
              </a:solidFill>
              <a:latin typeface="Google Sans"/>
              <a:ea typeface="Google Sans"/>
              <a:cs typeface="Google Sans"/>
              <a:sym typeface="Google Sans"/>
            </a:endParaRPr>
          </a:p>
        </p:txBody>
      </p:sp>
      <p:pic>
        <p:nvPicPr>
          <p:cNvPr id="113" name="Google Shape;113;p27"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8"/>
          <p:cNvSpPr txBox="1"/>
          <p:nvPr/>
        </p:nvSpPr>
        <p:spPr>
          <a:xfrm>
            <a:off x="179850" y="632696"/>
            <a:ext cx="8784300" cy="4258972"/>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Opportunities:</a:t>
            </a:r>
          </a:p>
          <a:p>
            <a:pPr lvl="0">
              <a:lnSpc>
                <a:spcPct val="115000"/>
              </a:lnSpc>
              <a:buSzPts val="1800"/>
            </a:pPr>
            <a:r>
              <a:rPr lang="en-US" sz="1600" dirty="0">
                <a:latin typeface="Times New Roman" panose="02020603050405020304" pitchFamily="18" charset="0"/>
                <a:cs typeface="Times New Roman" panose="02020603050405020304" pitchFamily="18" charset="0"/>
              </a:rPr>
              <a:t>The Civic Grievance Tracking Dashboard introduces a unified, transparent, and data-driven approach to civic issue management, setting it apart from existing systems. Unlike traditional platforms that only record complaints, this solution integrates real-time tracking, AI-powered insights, and Google technologies to enhance efficiency and accountability. It consolidates multiple reporting channels into one centralized platform, enabling citizens and students to report issues with geotagged photos and track progress through interactive dashboards.</a:t>
            </a:r>
            <a:r>
              <a:rPr lang="en-US" dirty="0"/>
              <a:t> </a:t>
            </a:r>
          </a:p>
          <a:p>
            <a:pPr lvl="0">
              <a:lnSpc>
                <a:spcPct val="115000"/>
              </a:lnSpc>
              <a:buSzPts val="1800"/>
            </a:pPr>
            <a:r>
              <a:rPr lang="en-US" sz="1600" dirty="0">
                <a:latin typeface="Times New Roman" panose="02020603050405020304" pitchFamily="18" charset="0"/>
                <a:cs typeface="Times New Roman" panose="02020603050405020304" pitchFamily="18" charset="0"/>
              </a:rPr>
              <a:t>By leveraging </a:t>
            </a:r>
            <a:r>
              <a:rPr lang="en-US" sz="1600" b="1" dirty="0">
                <a:latin typeface="Times New Roman" panose="02020603050405020304" pitchFamily="18" charset="0"/>
                <a:cs typeface="Times New Roman" panose="02020603050405020304" pitchFamily="18" charset="0"/>
              </a:rPr>
              <a:t>Google Maps API</a:t>
            </a: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Firebase</a:t>
            </a:r>
            <a:r>
              <a:rPr lang="en-US" sz="1600" dirty="0">
                <a:latin typeface="Times New Roman" panose="02020603050405020304" pitchFamily="18" charset="0"/>
                <a:cs typeface="Times New Roman" panose="02020603050405020304" pitchFamily="18" charset="0"/>
              </a:rPr>
              <a:t>, and </a:t>
            </a:r>
            <a:r>
              <a:rPr lang="en-US" sz="1600" b="1" dirty="0">
                <a:latin typeface="Times New Roman" panose="02020603050405020304" pitchFamily="18" charset="0"/>
                <a:cs typeface="Times New Roman" panose="02020603050405020304" pitchFamily="18" charset="0"/>
              </a:rPr>
              <a:t>Google Cloud</a:t>
            </a:r>
            <a:r>
              <a:rPr lang="en-US" sz="1600" dirty="0">
                <a:latin typeface="Times New Roman" panose="02020603050405020304" pitchFamily="18" charset="0"/>
                <a:cs typeface="Times New Roman" panose="02020603050405020304" pitchFamily="18" charset="0"/>
              </a:rPr>
              <a:t>, the system ensures scalability, reliability, and seamless data synchronization. Its predictive analytics identify recurring issues and high-risk zones, allowing authorities to take preventive measures. The inclusion of gamified participation encourages civic engagement among students and citizens, fostering a sense of community responsibility.</a:t>
            </a:r>
            <a:r>
              <a:rPr lang="en-US" dirty="0"/>
              <a:t> </a:t>
            </a:r>
            <a:r>
              <a:rPr lang="en-US" sz="1600" dirty="0">
                <a:latin typeface="Times New Roman" panose="02020603050405020304" pitchFamily="18" charset="0"/>
                <a:cs typeface="Times New Roman" panose="02020603050405020304" pitchFamily="18" charset="0"/>
              </a:rPr>
              <a:t>This solution effectively addresses the problem by streamlining complaint reporting, improving transparency, and ensuring faster resolution through automated routing and real-time updates. It empowers both citizens and civic authorities with actionable insights, promotes accountability, and transforms Hyderabad into a smarter, more responsive city.</a:t>
            </a:r>
            <a:endParaRPr sz="1600" b="1" i="0" u="none" strike="noStrike" cap="none" dirty="0">
              <a:solidFill>
                <a:srgbClr val="434343"/>
              </a:solidFill>
              <a:latin typeface="Times New Roman" panose="02020603050405020304" pitchFamily="18" charset="0"/>
              <a:ea typeface="Google Sans"/>
              <a:cs typeface="Times New Roman" panose="02020603050405020304" pitchFamily="18" charset="0"/>
              <a:sym typeface="Google Sans"/>
            </a:endParaRPr>
          </a:p>
        </p:txBody>
      </p:sp>
      <p:pic>
        <p:nvPicPr>
          <p:cNvPr id="119" name="Google Shape;119;p28"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9"/>
          <p:cNvSpPr txBox="1"/>
          <p:nvPr/>
        </p:nvSpPr>
        <p:spPr>
          <a:xfrm>
            <a:off x="285400" y="694888"/>
            <a:ext cx="8698800" cy="4363546"/>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List of features offered by the solution:</a:t>
            </a:r>
          </a:p>
          <a:p>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Unified Complaint Registration:</a:t>
            </a:r>
            <a:br>
              <a:rPr lang="en-US" dirty="0"/>
            </a:br>
            <a:r>
              <a:rPr lang="en-US" sz="1600" dirty="0">
                <a:latin typeface="Times New Roman" panose="02020603050405020304" pitchFamily="18" charset="0"/>
                <a:cs typeface="Times New Roman" panose="02020603050405020304" pitchFamily="18" charset="0"/>
              </a:rPr>
              <a:t>A single platform for citizens and students to report civic issues such as potholes, garbage collection, water leakage, and streetlight failures through web and mobile interfaces.</a:t>
            </a:r>
          </a:p>
          <a:p>
            <a:r>
              <a:rPr lang="en-US" sz="1600" b="1" dirty="0">
                <a:latin typeface="Times New Roman" panose="02020603050405020304" pitchFamily="18" charset="0"/>
                <a:cs typeface="Times New Roman" panose="02020603050405020304" pitchFamily="18" charset="0"/>
              </a:rPr>
              <a:t>Geo-Tagged Issue Reporting:</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Integration with Google Maps API enables users to pinpoint the exact location of an issue, ensuring accurate routing to the concerned department.</a:t>
            </a:r>
          </a:p>
          <a:p>
            <a:r>
              <a:rPr lang="en-US" sz="1600" b="1" dirty="0">
                <a:latin typeface="Times New Roman" panose="02020603050405020304" pitchFamily="18" charset="0"/>
                <a:cs typeface="Times New Roman" panose="02020603050405020304" pitchFamily="18" charset="0"/>
              </a:rPr>
              <a:t>Real-Time Tracking Dashboard:</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Users can monitor the live status of their complaints, view progress updates, and receive notifications at each stage of resolution.</a:t>
            </a:r>
          </a:p>
          <a:p>
            <a:r>
              <a:rPr lang="en-US" sz="1600" b="1" dirty="0">
                <a:latin typeface="Times New Roman" panose="02020603050405020304" pitchFamily="18" charset="0"/>
                <a:cs typeface="Times New Roman" panose="02020603050405020304" pitchFamily="18" charset="0"/>
              </a:rPr>
              <a:t>AI-Powered Complaint Categorization:</a:t>
            </a:r>
            <a:br>
              <a:rPr lang="en-US" dirty="0"/>
            </a:br>
            <a:r>
              <a:rPr lang="en-US" sz="1600" dirty="0">
                <a:latin typeface="Times New Roman" panose="02020603050405020304" pitchFamily="18" charset="0"/>
                <a:cs typeface="Times New Roman" panose="02020603050405020304" pitchFamily="18" charset="0"/>
              </a:rPr>
              <a:t>Machine learning algorithms automatically classify complaints based on type, urgency, and location, reducing manual sorting and improving response time.</a:t>
            </a:r>
          </a:p>
          <a:p>
            <a:r>
              <a:rPr lang="en-US" sz="1600" b="1" dirty="0">
                <a:latin typeface="Times New Roman" panose="02020603050405020304" pitchFamily="18" charset="0"/>
                <a:cs typeface="Times New Roman" panose="02020603050405020304" pitchFamily="18" charset="0"/>
              </a:rPr>
              <a:t>Data Analytics and Visualization:</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Interactive dashboards display trends, recurring issues, and departmental performance metrics, helping authorities make data-driven decisions</a:t>
            </a:r>
            <a:r>
              <a:rPr lang="en-US" dirty="0"/>
              <a:t>.</a:t>
            </a: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25" name="Google Shape;125;p29"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30"/>
          <p:cNvSpPr txBox="1"/>
          <p:nvPr/>
        </p:nvSpPr>
        <p:spPr>
          <a:xfrm>
            <a:off x="159800" y="359583"/>
            <a:ext cx="8784300" cy="4568488"/>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dirty="0">
                <a:solidFill>
                  <a:srgbClr val="434343"/>
                </a:solidFill>
                <a:latin typeface="Google Sans"/>
                <a:ea typeface="Google Sans"/>
                <a:cs typeface="Google Sans"/>
                <a:sym typeface="Google Sans"/>
              </a:rPr>
              <a:t>Google </a:t>
            </a:r>
            <a:r>
              <a:rPr lang="en-GB" sz="1800" b="1" i="0" u="none" strike="noStrike" cap="none" dirty="0">
                <a:solidFill>
                  <a:srgbClr val="434343"/>
                </a:solidFill>
                <a:latin typeface="Google Sans"/>
                <a:ea typeface="Google Sans"/>
                <a:cs typeface="Google Sans"/>
                <a:sym typeface="Google Sans"/>
              </a:rPr>
              <a:t>Technologies used in the solution</a:t>
            </a:r>
          </a:p>
          <a:p>
            <a:endParaRPr lang="en-IN" sz="1600" b="1"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Google Maps Platform:</a:t>
            </a:r>
            <a:br>
              <a:rPr lang="en-IN" sz="1600" dirty="0">
                <a:latin typeface="Times New Roman" panose="02020603050405020304" pitchFamily="18" charset="0"/>
                <a:cs typeface="Times New Roman" panose="02020603050405020304" pitchFamily="18" charset="0"/>
              </a:rPr>
            </a:br>
            <a:r>
              <a:rPr lang="en-IN" sz="1600" dirty="0">
                <a:latin typeface="Times New Roman" panose="02020603050405020304" pitchFamily="18" charset="0"/>
                <a:cs typeface="Times New Roman" panose="02020603050405020304" pitchFamily="18" charset="0"/>
              </a:rPr>
              <a:t>Used for geo-tagging complaints, visualizing issue locations, and mapping civic problem areas across Hyderabad.</a:t>
            </a:r>
          </a:p>
          <a:p>
            <a:r>
              <a:rPr lang="en-IN" sz="1600" b="1" dirty="0">
                <a:latin typeface="Times New Roman" panose="02020603050405020304" pitchFamily="18" charset="0"/>
                <a:cs typeface="Times New Roman" panose="02020603050405020304" pitchFamily="18" charset="0"/>
              </a:rPr>
              <a:t>Firebase:</a:t>
            </a:r>
            <a:br>
              <a:rPr lang="en-IN" dirty="0"/>
            </a:br>
            <a:r>
              <a:rPr lang="en-IN" sz="1600" dirty="0">
                <a:latin typeface="Times New Roman" panose="02020603050405020304" pitchFamily="18" charset="0"/>
                <a:cs typeface="Times New Roman" panose="02020603050405020304" pitchFamily="18" charset="0"/>
              </a:rPr>
              <a:t>Powers real-time data synchronization, user authentication, and push notifications for instant complaint updates.</a:t>
            </a:r>
          </a:p>
          <a:p>
            <a:r>
              <a:rPr lang="en-IN" sz="1600" b="1" dirty="0">
                <a:latin typeface="Times New Roman" panose="02020603050405020304" pitchFamily="18" charset="0"/>
                <a:cs typeface="Times New Roman" panose="02020603050405020304" pitchFamily="18" charset="0"/>
              </a:rPr>
              <a:t>Google Cloud Platform (GCP):</a:t>
            </a:r>
            <a:br>
              <a:rPr lang="en-IN" sz="1600" dirty="0">
                <a:latin typeface="Times New Roman" panose="02020603050405020304" pitchFamily="18" charset="0"/>
                <a:cs typeface="Times New Roman" panose="02020603050405020304" pitchFamily="18" charset="0"/>
              </a:rPr>
            </a:br>
            <a:r>
              <a:rPr lang="en-IN" sz="1600" dirty="0">
                <a:latin typeface="Times New Roman" panose="02020603050405020304" pitchFamily="18" charset="0"/>
                <a:cs typeface="Times New Roman" panose="02020603050405020304" pitchFamily="18" charset="0"/>
              </a:rPr>
              <a:t>Provides the core infrastructure for hosting, data storage, and backend processing, ensuring scalability and reliability.</a:t>
            </a:r>
          </a:p>
          <a:p>
            <a:r>
              <a:rPr lang="en-IN" sz="1600" b="1" dirty="0">
                <a:latin typeface="Times New Roman" panose="02020603050405020304" pitchFamily="18" charset="0"/>
                <a:cs typeface="Times New Roman" panose="02020603050405020304" pitchFamily="18" charset="0"/>
              </a:rPr>
              <a:t>Google </a:t>
            </a:r>
            <a:r>
              <a:rPr lang="en-IN" sz="1600" b="1" dirty="0" err="1">
                <a:latin typeface="Times New Roman" panose="02020603050405020304" pitchFamily="18" charset="0"/>
                <a:cs typeface="Times New Roman" panose="02020603050405020304" pitchFamily="18" charset="0"/>
              </a:rPr>
              <a:t>BigQuery</a:t>
            </a:r>
            <a:r>
              <a:rPr lang="en-IN" sz="1600" b="1" dirty="0">
                <a:latin typeface="Times New Roman" panose="02020603050405020304" pitchFamily="18" charset="0"/>
                <a:cs typeface="Times New Roman" panose="02020603050405020304" pitchFamily="18" charset="0"/>
              </a:rPr>
              <a:t>:</a:t>
            </a:r>
            <a:br>
              <a:rPr lang="en-IN" sz="1600" dirty="0">
                <a:latin typeface="Times New Roman" panose="02020603050405020304" pitchFamily="18" charset="0"/>
                <a:cs typeface="Times New Roman" panose="02020603050405020304" pitchFamily="18" charset="0"/>
              </a:rPr>
            </a:br>
            <a:r>
              <a:rPr lang="en-IN" sz="1600" dirty="0">
                <a:latin typeface="Times New Roman" panose="02020603050405020304" pitchFamily="18" charset="0"/>
                <a:cs typeface="Times New Roman" panose="02020603050405020304" pitchFamily="18" charset="0"/>
              </a:rPr>
              <a:t>Enables large-scale data analysis to identify trends, recurring issues, and departmental performance metrics.</a:t>
            </a:r>
          </a:p>
          <a:p>
            <a:r>
              <a:rPr lang="en-IN" sz="1600" b="1" dirty="0">
                <a:latin typeface="Times New Roman" panose="02020603050405020304" pitchFamily="18" charset="0"/>
                <a:cs typeface="Times New Roman" panose="02020603050405020304" pitchFamily="18" charset="0"/>
              </a:rPr>
              <a:t>Google Data Studio / Looker Studio:</a:t>
            </a:r>
            <a:br>
              <a:rPr lang="en-IN" sz="1600" dirty="0">
                <a:latin typeface="Times New Roman" panose="02020603050405020304" pitchFamily="18" charset="0"/>
                <a:cs typeface="Times New Roman" panose="02020603050405020304" pitchFamily="18" charset="0"/>
              </a:rPr>
            </a:br>
            <a:r>
              <a:rPr lang="en-IN" sz="1600" dirty="0">
                <a:latin typeface="Times New Roman" panose="02020603050405020304" pitchFamily="18" charset="0"/>
                <a:cs typeface="Times New Roman" panose="02020603050405020304" pitchFamily="18" charset="0"/>
              </a:rPr>
              <a:t>Used to create interactive dashboards and visual reports for both citizens and civic authorities.</a:t>
            </a:r>
          </a:p>
          <a:p>
            <a:r>
              <a:rPr lang="en-US" sz="1600" b="1" dirty="0">
                <a:latin typeface="Times New Roman" panose="02020603050405020304" pitchFamily="18" charset="0"/>
                <a:cs typeface="Times New Roman" panose="02020603050405020304" pitchFamily="18" charset="0"/>
              </a:rPr>
              <a:t>Google Cloud Identity and Access Management (IAM):</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Ensures secure access control for users, administrators, and civic departments, maintaining data privacy and system integrity.</a:t>
            </a:r>
          </a:p>
          <a:p>
            <a:endParaRPr lang="en-IN" sz="16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800"/>
              <a:buFont typeface="Arial"/>
              <a:buNone/>
            </a:pPr>
            <a:endParaRPr sz="1200" b="1" i="0" u="none" strike="noStrike" cap="none" dirty="0">
              <a:solidFill>
                <a:srgbClr val="434343"/>
              </a:solidFill>
              <a:latin typeface="Google Sans"/>
              <a:ea typeface="Google Sans"/>
              <a:cs typeface="Google Sans"/>
              <a:sym typeface="Google Sans"/>
            </a:endParaRPr>
          </a:p>
        </p:txBody>
      </p:sp>
      <p:pic>
        <p:nvPicPr>
          <p:cNvPr id="131" name="Google Shape;131;p30"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1"/>
          <p:cNvSpPr txBox="1"/>
          <p:nvPr/>
        </p:nvSpPr>
        <p:spPr>
          <a:xfrm>
            <a:off x="212200" y="501600"/>
            <a:ext cx="8772000" cy="4641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37" name="Google Shape;137;p31"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3" name="Picture 2">
            <a:extLst>
              <a:ext uri="{FF2B5EF4-FFF2-40B4-BE49-F238E27FC236}">
                <a16:creationId xmlns:a16="http://schemas.microsoft.com/office/drawing/2014/main" id="{080B4E5A-2517-F8E6-78BF-3C98D29D6D5B}"/>
              </a:ext>
            </a:extLst>
          </p:cNvPr>
          <p:cNvPicPr>
            <a:picLocks noChangeAspect="1"/>
          </p:cNvPicPr>
          <p:nvPr/>
        </p:nvPicPr>
        <p:blipFill>
          <a:blip r:embed="rId4"/>
          <a:stretch>
            <a:fillRect/>
          </a:stretch>
        </p:blipFill>
        <p:spPr>
          <a:xfrm>
            <a:off x="0" y="908722"/>
            <a:ext cx="9144000" cy="382765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2"/>
          <p:cNvSpPr txBox="1"/>
          <p:nvPr/>
        </p:nvSpPr>
        <p:spPr>
          <a:xfrm>
            <a:off x="159800" y="501600"/>
            <a:ext cx="8723100" cy="4650262"/>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Wireframes </a:t>
            </a:r>
          </a:p>
          <a:p>
            <a:r>
              <a:rPr lang="en-US" sz="1600" b="1" dirty="0">
                <a:latin typeface="Times New Roman" panose="02020603050405020304" pitchFamily="18" charset="0"/>
                <a:cs typeface="Times New Roman" panose="02020603050405020304" pitchFamily="18" charset="0"/>
              </a:rPr>
              <a:t>1. Citizen/Student Interface:</a:t>
            </a:r>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Home Screen:</a:t>
            </a:r>
            <a:r>
              <a:rPr lang="en-US" sz="1600" dirty="0">
                <a:latin typeface="Times New Roman" panose="02020603050405020304" pitchFamily="18" charset="0"/>
                <a:cs typeface="Times New Roman" panose="02020603050405020304" pitchFamily="18" charset="0"/>
              </a:rPr>
              <a:t> Options to Report Issue, Track Complaint, View Insights with a city map showing complaint hotspots.</a:t>
            </a:r>
          </a:p>
          <a:p>
            <a:r>
              <a:rPr lang="en-US" sz="1600" b="1" dirty="0">
                <a:latin typeface="Times New Roman" panose="02020603050405020304" pitchFamily="18" charset="0"/>
                <a:cs typeface="Times New Roman" panose="02020603050405020304" pitchFamily="18" charset="0"/>
              </a:rPr>
              <a:t>Report Issue:</a:t>
            </a:r>
            <a:r>
              <a:rPr lang="en-US" sz="1600" dirty="0">
                <a:latin typeface="Times New Roman" panose="02020603050405020304" pitchFamily="18" charset="0"/>
                <a:cs typeface="Times New Roman" panose="02020603050405020304" pitchFamily="18" charset="0"/>
              </a:rPr>
              <a:t> Fields for title, category, description, photo </a:t>
            </a:r>
            <a:r>
              <a:rPr lang="en-US" sz="1600" dirty="0" err="1">
                <a:latin typeface="Times New Roman" panose="02020603050405020304" pitchFamily="18" charset="0"/>
                <a:cs typeface="Times New Roman" panose="02020603050405020304" pitchFamily="18" charset="0"/>
              </a:rPr>
              <a:t>upload,and</a:t>
            </a:r>
            <a:r>
              <a:rPr lang="en-US" sz="1600" dirty="0">
                <a:latin typeface="Times New Roman" panose="02020603050405020304" pitchFamily="18" charset="0"/>
                <a:cs typeface="Times New Roman" panose="02020603050405020304" pitchFamily="18" charset="0"/>
              </a:rPr>
              <a:t> auto-location tagging via Google Maps.</a:t>
            </a:r>
          </a:p>
          <a:p>
            <a:r>
              <a:rPr lang="en-US" sz="1600" b="1" dirty="0">
                <a:latin typeface="Times New Roman" panose="02020603050405020304" pitchFamily="18" charset="0"/>
                <a:cs typeface="Times New Roman" panose="02020603050405020304" pitchFamily="18" charset="0"/>
              </a:rPr>
              <a:t>Track Complaint:</a:t>
            </a:r>
            <a:r>
              <a:rPr lang="en-US" sz="1600" dirty="0">
                <a:latin typeface="Times New Roman" panose="02020603050405020304" pitchFamily="18" charset="0"/>
                <a:cs typeface="Times New Roman" panose="02020603050405020304" pitchFamily="18" charset="0"/>
              </a:rPr>
              <a:t> Displays complaint ID, status (Pending/In Progress/Resolved), and progress bar for real-time tracking.</a:t>
            </a:r>
          </a:p>
          <a:p>
            <a:r>
              <a:rPr lang="en-US" sz="1600" b="1" dirty="0">
                <a:latin typeface="Times New Roman" panose="02020603050405020304" pitchFamily="18" charset="0"/>
                <a:cs typeface="Times New Roman" panose="02020603050405020304" pitchFamily="18" charset="0"/>
              </a:rPr>
              <a:t>2. Department Dashboard:</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View assigned complaints with filters by category and status.</a:t>
            </a:r>
          </a:p>
          <a:p>
            <a:r>
              <a:rPr lang="en-US" sz="1600" dirty="0">
                <a:latin typeface="Times New Roman" panose="02020603050405020304" pitchFamily="18" charset="0"/>
                <a:cs typeface="Times New Roman" panose="02020603050405020304" pitchFamily="18" charset="0"/>
              </a:rPr>
              <a:t>Update or close complaints and upload resolution proof.</a:t>
            </a:r>
          </a:p>
          <a:p>
            <a:r>
              <a:rPr lang="en-US" sz="1600" dirty="0">
                <a:latin typeface="Times New Roman" panose="02020603050405020304" pitchFamily="18" charset="0"/>
                <a:cs typeface="Times New Roman" panose="02020603050405020304" pitchFamily="18" charset="0"/>
              </a:rPr>
              <a:t>Analytics panel showing complaint trends and resolution times.</a:t>
            </a:r>
          </a:p>
          <a:p>
            <a:r>
              <a:rPr lang="en-US" sz="1600" b="1" dirty="0">
                <a:latin typeface="Times New Roman" panose="02020603050405020304" pitchFamily="18" charset="0"/>
                <a:cs typeface="Times New Roman" panose="02020603050405020304" pitchFamily="18" charset="0"/>
              </a:rPr>
              <a:t>3. Admin Dashboard:</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Overview of total complaints, user activity, and department performance.</a:t>
            </a:r>
          </a:p>
          <a:p>
            <a:r>
              <a:rPr lang="en-US" sz="1600" dirty="0">
                <a:latin typeface="Times New Roman" panose="02020603050405020304" pitchFamily="18" charset="0"/>
                <a:cs typeface="Times New Roman" panose="02020603050405020304" pitchFamily="18" charset="0"/>
              </a:rPr>
              <a:t>Interactive charts for city-wide trends and resource management.</a:t>
            </a:r>
          </a:p>
          <a:p>
            <a:r>
              <a:rPr lang="en-US" sz="1600" b="1" dirty="0">
                <a:latin typeface="Times New Roman" panose="02020603050405020304" pitchFamily="18" charset="0"/>
                <a:cs typeface="Times New Roman" panose="02020603050405020304" pitchFamily="18" charset="0"/>
              </a:rPr>
              <a:t>4. Feedback Screen:</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Citizens rate service (1–5 stars) and add comments after </a:t>
            </a:r>
            <a:r>
              <a:rPr lang="en-US" sz="1600" dirty="0" err="1">
                <a:latin typeface="Times New Roman" panose="02020603050405020304" pitchFamily="18" charset="0"/>
                <a:cs typeface="Times New Roman" panose="02020603050405020304" pitchFamily="18" charset="0"/>
              </a:rPr>
              <a:t>resolution.The</a:t>
            </a:r>
            <a:r>
              <a:rPr lang="en-US" sz="1600" dirty="0">
                <a:latin typeface="Times New Roman" panose="02020603050405020304" pitchFamily="18" charset="0"/>
                <a:cs typeface="Times New Roman" panose="02020603050405020304" pitchFamily="18" charset="0"/>
              </a:rPr>
              <a:t> layout emphasizes ease of use, transparency, and real-time interaction between citizens, departments, and administrators.</a:t>
            </a: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43" name="Google Shape;143;p32"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3"/>
          <p:cNvSpPr txBox="1"/>
          <p:nvPr/>
        </p:nvSpPr>
        <p:spPr>
          <a:xfrm>
            <a:off x="159800" y="449560"/>
            <a:ext cx="8820900" cy="59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Architecture diagram of the proposed solution</a:t>
            </a:r>
            <a:endParaRPr sz="1800" b="1" i="0" u="none" strike="noStrike" cap="none" dirty="0">
              <a:solidFill>
                <a:srgbClr val="434343"/>
              </a:solidFill>
              <a:latin typeface="Google Sans"/>
              <a:ea typeface="Google Sans"/>
              <a:cs typeface="Google Sans"/>
              <a:sym typeface="Google Sans"/>
            </a:endParaRPr>
          </a:p>
        </p:txBody>
      </p:sp>
      <p:pic>
        <p:nvPicPr>
          <p:cNvPr id="149" name="Google Shape;149;p33"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2" name="Picture 1">
            <a:extLst>
              <a:ext uri="{FF2B5EF4-FFF2-40B4-BE49-F238E27FC236}">
                <a16:creationId xmlns:a16="http://schemas.microsoft.com/office/drawing/2014/main" id="{FE95FB34-A948-F2BF-85BC-D55E4F6FAB0F}"/>
              </a:ext>
            </a:extLst>
          </p:cNvPr>
          <p:cNvPicPr>
            <a:picLocks noChangeAspect="1"/>
          </p:cNvPicPr>
          <p:nvPr/>
        </p:nvPicPr>
        <p:blipFill>
          <a:blip r:embed="rId4"/>
          <a:stretch>
            <a:fillRect/>
          </a:stretch>
        </p:blipFill>
        <p:spPr>
          <a:xfrm>
            <a:off x="448015" y="801000"/>
            <a:ext cx="8244469" cy="43415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4"/>
          <p:cNvSpPr txBox="1"/>
          <p:nvPr/>
        </p:nvSpPr>
        <p:spPr>
          <a:xfrm>
            <a:off x="219900" y="579864"/>
            <a:ext cx="8723100" cy="4490224"/>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Snapshots of the MVP</a:t>
            </a:r>
          </a:p>
          <a:p>
            <a:pPr marL="0" marR="0" lvl="0" indent="0" algn="l" rtl="0">
              <a:lnSpc>
                <a:spcPct val="100000"/>
              </a:lnSpc>
              <a:spcBef>
                <a:spcPts val="0"/>
              </a:spcBef>
              <a:spcAft>
                <a:spcPts val="0"/>
              </a:spcAft>
              <a:buClr>
                <a:srgbClr val="000000"/>
              </a:buClr>
              <a:buSzPts val="1800"/>
              <a:buFont typeface="Arial"/>
              <a:buNone/>
            </a:pPr>
            <a:endParaRPr lang="en-GB"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p:txBody>
      </p:sp>
      <p:pic>
        <p:nvPicPr>
          <p:cNvPr id="155" name="Google Shape;155;p34"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3" name="Picture 2">
            <a:extLst>
              <a:ext uri="{FF2B5EF4-FFF2-40B4-BE49-F238E27FC236}">
                <a16:creationId xmlns:a16="http://schemas.microsoft.com/office/drawing/2014/main" id="{50BAF1FA-03CB-B309-6371-D89A90EC4245}"/>
              </a:ext>
            </a:extLst>
          </p:cNvPr>
          <p:cNvPicPr>
            <a:picLocks noChangeAspect="1"/>
          </p:cNvPicPr>
          <p:nvPr/>
        </p:nvPicPr>
        <p:blipFill>
          <a:blip r:embed="rId4"/>
          <a:stretch>
            <a:fillRect/>
          </a:stretch>
        </p:blipFill>
        <p:spPr>
          <a:xfrm>
            <a:off x="9450" y="1100253"/>
            <a:ext cx="9144000" cy="3962401"/>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1049</Words>
  <Application>Microsoft Office PowerPoint</Application>
  <PresentationFormat>On-screen Show (16:9)</PresentationFormat>
  <Paragraphs>64</Paragraphs>
  <Slides>12</Slides>
  <Notes>12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Times New Roman</vt:lpstr>
      <vt:lpstr>Google Sans</vt:lpstr>
      <vt:lpstr>Arial</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Amrutha</dc:creator>
  <cp:lastModifiedBy>Nikhileswar Reddy</cp:lastModifiedBy>
  <cp:revision>3</cp:revision>
  <dcterms:modified xsi:type="dcterms:W3CDTF">2025-12-27T05:18:29Z</dcterms:modified>
</cp:coreProperties>
</file>